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7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Lst>
  <p:sldSz cx="9144000" cy="6858000" type="screen4x3"/>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0000FF"/>
    </p:penClr>
  </p:showPr>
  <p:clrMru>
    <a:srgbClr val="FFEBFF"/>
    <a:srgbClr val="FFE5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82" d="100"/>
          <a:sy n="82" d="100"/>
        </p:scale>
        <p:origin x="-972"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547B9F91-879F-453D-A870-6BBB68FCD504}" type="datetimeFigureOut">
              <a:rPr lang="en-US" smtClean="0"/>
              <a:pPr/>
              <a:t>4/6/2020</a:t>
            </a:fld>
            <a:endParaRPr lang="en-GB"/>
          </a:p>
        </p:txBody>
      </p:sp>
      <p:sp>
        <p:nvSpPr>
          <p:cNvPr id="4" name="Slide Image Placeholder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B97047F5-FF6E-4C4E-A703-5B257152367C}"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B97047F5-FF6E-4C4E-A703-5B257152367C}" type="slidenum">
              <a:rPr lang="en-GB" smtClean="0"/>
              <a:pPr/>
              <a:t>6</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A8D7DFB-2338-4C12-9A7C-1A94C92DA9EC}" type="datetimeFigureOut">
              <a:rPr lang="en-US" smtClean="0"/>
              <a:pPr/>
              <a:t>4/6/2020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7E503-C217-454A-9567-695096DB8AA0}"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8D7DFB-2338-4C12-9A7C-1A94C92DA9EC}" type="datetimeFigureOut">
              <a:rPr lang="en-US" smtClean="0"/>
              <a:pPr/>
              <a:t>4/6/2020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7E503-C217-454A-9567-695096DB8AA0}"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8D7DFB-2338-4C12-9A7C-1A94C92DA9EC}" type="datetimeFigureOut">
              <a:rPr lang="en-US" smtClean="0"/>
              <a:pPr/>
              <a:t>4/6/2020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7E503-C217-454A-9567-695096DB8AA0}"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8D7DFB-2338-4C12-9A7C-1A94C92DA9EC}" type="datetimeFigureOut">
              <a:rPr lang="en-US" smtClean="0"/>
              <a:pPr/>
              <a:t>4/6/2020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7E503-C217-454A-9567-695096DB8AA0}"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8D7DFB-2338-4C12-9A7C-1A94C92DA9EC}" type="datetimeFigureOut">
              <a:rPr lang="en-US" smtClean="0"/>
              <a:pPr/>
              <a:t>4/6/2020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C7E503-C217-454A-9567-695096DB8AA0}"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A8D7DFB-2338-4C12-9A7C-1A94C92DA9EC}" type="datetimeFigureOut">
              <a:rPr lang="en-US" smtClean="0"/>
              <a:pPr/>
              <a:t>4/6/2020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C7E503-C217-454A-9567-695096DB8AA0}"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A8D7DFB-2338-4C12-9A7C-1A94C92DA9EC}" type="datetimeFigureOut">
              <a:rPr lang="en-US" smtClean="0"/>
              <a:pPr/>
              <a:t>4/6/2020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C7E503-C217-454A-9567-695096DB8AA0}"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A8D7DFB-2338-4C12-9A7C-1A94C92DA9EC}" type="datetimeFigureOut">
              <a:rPr lang="en-US" smtClean="0"/>
              <a:pPr/>
              <a:t>4/6/2020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1C7E503-C217-454A-9567-695096DB8AA0}"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8D7DFB-2338-4C12-9A7C-1A94C92DA9EC}" type="datetimeFigureOut">
              <a:rPr lang="en-US" smtClean="0"/>
              <a:pPr/>
              <a:t>4/6/2020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C7E503-C217-454A-9567-695096DB8AA0}"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8D7DFB-2338-4C12-9A7C-1A94C92DA9EC}" type="datetimeFigureOut">
              <a:rPr lang="en-US" smtClean="0"/>
              <a:pPr/>
              <a:t>4/6/2020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C7E503-C217-454A-9567-695096DB8AA0}"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8D7DFB-2338-4C12-9A7C-1A94C92DA9EC}" type="datetimeFigureOut">
              <a:rPr lang="en-US" smtClean="0"/>
              <a:pPr/>
              <a:t>4/6/2020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C7E503-C217-454A-9567-695096DB8AA0}"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8D7DFB-2338-4C12-9A7C-1A94C92DA9EC}" type="datetimeFigureOut">
              <a:rPr lang="en-US" smtClean="0"/>
              <a:pPr/>
              <a:t>4/6/2020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7E503-C217-454A-9567-695096DB8AA0}"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14620"/>
            <a:ext cx="9144000" cy="769441"/>
          </a:xfrm>
          <a:prstGeom prst="rect">
            <a:avLst/>
          </a:prstGeom>
          <a:noFill/>
        </p:spPr>
        <p:txBody>
          <a:bodyPr wrap="square" rtlCol="0">
            <a:spAutoFit/>
          </a:bodyPr>
          <a:lstStyle/>
          <a:p>
            <a:pPr algn="ctr"/>
            <a:r>
              <a:rPr lang="tr-TR" sz="4400" b="1" dirty="0" smtClean="0">
                <a:solidFill>
                  <a:srgbClr val="FF0000"/>
                </a:solidFill>
                <a:effectLst>
                  <a:outerShdw blurRad="38100" dist="38100" dir="2700000" algn="tl">
                    <a:srgbClr val="000000">
                      <a:alpha val="43137"/>
                    </a:srgbClr>
                  </a:outerShdw>
                </a:effectLst>
              </a:rPr>
              <a:t>REGRESYON</a:t>
            </a:r>
            <a:endParaRPr lang="en-GB" sz="44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0" y="-1"/>
            <a:ext cx="9144000" cy="2871027"/>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0" y="2786058"/>
            <a:ext cx="9144000" cy="1879900"/>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0" y="4460750"/>
            <a:ext cx="9144000" cy="23972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checkerboard(across)">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checkerboard(across)">
                                      <p:cBhvr>
                                        <p:cTn id="12" dur="500"/>
                                        <p:tgtEl>
                                          <p:spTgt spid="921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checkerboard(across)">
                                      <p:cBhvr>
                                        <p:cTn id="1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642910" y="571479"/>
            <a:ext cx="7786710" cy="3776953"/>
          </a:xfrm>
          <a:prstGeom prst="rect">
            <a:avLst/>
          </a:prstGeom>
          <a:noFill/>
          <a:ln w="25400">
            <a:solidFill>
              <a:schemeClr val="tx1"/>
            </a:solidFill>
            <a:miter lim="800000"/>
            <a:headEnd/>
            <a:tailEnd/>
          </a:ln>
          <a:effectLst/>
        </p:spPr>
      </p:pic>
      <p:sp>
        <p:nvSpPr>
          <p:cNvPr id="3" name="TextBox 2"/>
          <p:cNvSpPr txBox="1"/>
          <p:nvPr/>
        </p:nvSpPr>
        <p:spPr>
          <a:xfrm>
            <a:off x="0" y="0"/>
            <a:ext cx="9144000" cy="369332"/>
          </a:xfrm>
          <a:prstGeom prst="rect">
            <a:avLst/>
          </a:prstGeom>
          <a:noFill/>
        </p:spPr>
        <p:txBody>
          <a:bodyPr wrap="square" rtlCol="0">
            <a:spAutoFit/>
          </a:bodyPr>
          <a:lstStyle/>
          <a:p>
            <a:pPr algn="ctr"/>
            <a:r>
              <a:rPr lang="tr-TR" b="1" dirty="0" smtClean="0">
                <a:solidFill>
                  <a:srgbClr val="FF0000"/>
                </a:solidFill>
              </a:rPr>
              <a:t>EN KÜÇÜK KARELERDE POLİNOM YAKLAŞIMI</a:t>
            </a:r>
            <a:endParaRPr lang="en-GB" b="1" dirty="0">
              <a:solidFill>
                <a:srgbClr val="FF0000"/>
              </a:solidFill>
            </a:endParaRPr>
          </a:p>
        </p:txBody>
      </p:sp>
      <p:pic>
        <p:nvPicPr>
          <p:cNvPr id="10243" name="Picture 3"/>
          <p:cNvPicPr>
            <a:picLocks noChangeAspect="1" noChangeArrowheads="1"/>
          </p:cNvPicPr>
          <p:nvPr/>
        </p:nvPicPr>
        <p:blipFill>
          <a:blip r:embed="rId3"/>
          <a:srcRect/>
          <a:stretch>
            <a:fillRect/>
          </a:stretch>
        </p:blipFill>
        <p:spPr bwMode="auto">
          <a:xfrm>
            <a:off x="642910" y="4279900"/>
            <a:ext cx="7786741" cy="2578100"/>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checkerboard(across)">
                                      <p:cBhvr>
                                        <p:cTn id="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142976" y="-28871"/>
            <a:ext cx="7000892" cy="6886871"/>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0" y="357166"/>
            <a:ext cx="9144000" cy="6184735"/>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14290"/>
            <a:ext cx="9144000" cy="338554"/>
          </a:xfrm>
          <a:prstGeom prst="rect">
            <a:avLst/>
          </a:prstGeom>
          <a:noFill/>
        </p:spPr>
        <p:txBody>
          <a:bodyPr wrap="square" rtlCol="0">
            <a:spAutoFit/>
          </a:bodyPr>
          <a:lstStyle/>
          <a:p>
            <a:r>
              <a:rPr lang="tr-TR" sz="1600" b="1" dirty="0" smtClean="0">
                <a:solidFill>
                  <a:srgbClr val="FF0000"/>
                </a:solidFill>
              </a:rPr>
              <a:t>EN KÜÇÜK KARELER YÖNTEMİ İLE DOĞRUSAL (LINEER) OLMAYAN FONKSİYONLARIN UYDURULMASI</a:t>
            </a:r>
            <a:endParaRPr lang="en-GB" sz="1600" b="1" dirty="0">
              <a:solidFill>
                <a:srgbClr val="FF0000"/>
              </a:solidFill>
            </a:endParaRPr>
          </a:p>
        </p:txBody>
      </p:sp>
      <p:sp>
        <p:nvSpPr>
          <p:cNvPr id="7" name="TextBox 6"/>
          <p:cNvSpPr txBox="1"/>
          <p:nvPr/>
        </p:nvSpPr>
        <p:spPr>
          <a:xfrm>
            <a:off x="357159" y="785794"/>
            <a:ext cx="8358246" cy="646331"/>
          </a:xfrm>
          <a:prstGeom prst="rect">
            <a:avLst/>
          </a:prstGeom>
          <a:noFill/>
        </p:spPr>
        <p:txBody>
          <a:bodyPr wrap="square" rtlCol="0">
            <a:spAutoFit/>
          </a:bodyPr>
          <a:lstStyle/>
          <a:p>
            <a:r>
              <a:rPr lang="tr-TR" dirty="0" smtClean="0"/>
              <a:t>Bazı durumlarda deneylerden elde edilen değerlere bir polinom uyduramıyorsak, fonksiyonları</a:t>
            </a:r>
            <a:endParaRPr lang="en-GB" dirty="0"/>
          </a:p>
        </p:txBody>
      </p:sp>
      <p:sp>
        <p:nvSpPr>
          <p:cNvPr id="1331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13316" name="Picture 4"/>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714612" y="1500174"/>
            <a:ext cx="2657494" cy="428628"/>
          </a:xfrm>
          <a:prstGeom prst="rect">
            <a:avLst/>
          </a:prstGeom>
          <a:noFill/>
        </p:spPr>
      </p:pic>
      <p:sp>
        <p:nvSpPr>
          <p:cNvPr id="13318" name="Rectangle 6"/>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2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13319" name="Picture 7"/>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14612" y="2071677"/>
            <a:ext cx="2571768" cy="435893"/>
          </a:xfrm>
          <a:prstGeom prst="rect">
            <a:avLst/>
          </a:prstGeom>
          <a:noFill/>
        </p:spPr>
      </p:pic>
      <p:sp>
        <p:nvSpPr>
          <p:cNvPr id="13321" name="Rectangle 9"/>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285720" y="2928934"/>
            <a:ext cx="8215370" cy="646331"/>
          </a:xfrm>
          <a:prstGeom prst="rect">
            <a:avLst/>
          </a:prstGeom>
          <a:noFill/>
        </p:spPr>
        <p:txBody>
          <a:bodyPr wrap="square" rtlCol="0">
            <a:spAutoFit/>
          </a:bodyPr>
          <a:lstStyle/>
          <a:p>
            <a:r>
              <a:rPr lang="tr-TR" dirty="0" smtClean="0"/>
              <a:t>Katsayılar bakımından doğrusal olmayan başka şekillerde tanımlayabiliriz. Bu denklemlerin çözümü güç olduğundan logaritmaları alınarak lineer yapılabilir.</a:t>
            </a:r>
            <a:endParaRPr lang="en-GB" dirty="0"/>
          </a:p>
        </p:txBody>
      </p:sp>
      <p:pic>
        <p:nvPicPr>
          <p:cNvPr id="13322" name="Picture 10"/>
          <p:cNvPicPr>
            <a:picLocks noChangeAspect="1" noChangeArrowheads="1"/>
          </p:cNvPicPr>
          <p:nvPr/>
        </p:nvPicPr>
        <p:blipFill>
          <a:blip r:embed="rId4"/>
          <a:srcRect/>
          <a:stretch>
            <a:fillRect/>
          </a:stretch>
        </p:blipFill>
        <p:spPr bwMode="auto">
          <a:xfrm>
            <a:off x="785786" y="4214818"/>
            <a:ext cx="7580313" cy="1409700"/>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322"/>
                                        </p:tgtEl>
                                        <p:attrNameLst>
                                          <p:attrName>style.visibility</p:attrName>
                                        </p:attrNameLst>
                                      </p:cBhvr>
                                      <p:to>
                                        <p:strVal val="visible"/>
                                      </p:to>
                                    </p:set>
                                    <p:animEffect transition="in" filter="checkerboard(across)">
                                      <p:cBhvr>
                                        <p:cTn id="7"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a:srcRect/>
          <a:stretch>
            <a:fillRect/>
          </a:stretch>
        </p:blipFill>
        <p:spPr bwMode="auto">
          <a:xfrm>
            <a:off x="1071538" y="2389721"/>
            <a:ext cx="6929454" cy="4468279"/>
          </a:xfrm>
          <a:prstGeom prst="rect">
            <a:avLst/>
          </a:prstGeom>
          <a:noFill/>
          <a:ln w="25400">
            <a:solidFill>
              <a:schemeClr val="tx1"/>
            </a:solidFill>
            <a:miter lim="800000"/>
            <a:headEnd/>
            <a:tailEnd/>
          </a:ln>
          <a:effectLst/>
        </p:spPr>
      </p:pic>
      <p:pic>
        <p:nvPicPr>
          <p:cNvPr id="29701" name="Picture 5"/>
          <p:cNvPicPr>
            <a:picLocks noChangeAspect="1" noChangeArrowheads="1"/>
          </p:cNvPicPr>
          <p:nvPr/>
        </p:nvPicPr>
        <p:blipFill>
          <a:blip r:embed="rId3"/>
          <a:srcRect/>
          <a:stretch>
            <a:fillRect/>
          </a:stretch>
        </p:blipFill>
        <p:spPr bwMode="auto">
          <a:xfrm>
            <a:off x="1071538" y="0"/>
            <a:ext cx="6929486" cy="2470598"/>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checkerboard(across)">
                                      <p:cBhvr>
                                        <p:cTn id="7"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0" y="0"/>
            <a:ext cx="6553986" cy="3071810"/>
          </a:xfrm>
          <a:prstGeom prst="rect">
            <a:avLst/>
          </a:prstGeom>
          <a:noFill/>
          <a:ln w="25400">
            <a:solidFill>
              <a:schemeClr val="tx1"/>
            </a:solidFill>
            <a:miter lim="800000"/>
            <a:headEnd/>
            <a:tailEnd/>
          </a:ln>
          <a:effectLst/>
        </p:spPr>
      </p:pic>
      <p:pic>
        <p:nvPicPr>
          <p:cNvPr id="30723" name="Picture 3"/>
          <p:cNvPicPr>
            <a:picLocks noChangeAspect="1" noChangeArrowheads="1"/>
          </p:cNvPicPr>
          <p:nvPr/>
        </p:nvPicPr>
        <p:blipFill>
          <a:blip r:embed="rId3"/>
          <a:srcRect/>
          <a:stretch>
            <a:fillRect/>
          </a:stretch>
        </p:blipFill>
        <p:spPr bwMode="auto">
          <a:xfrm>
            <a:off x="4965700" y="1357298"/>
            <a:ext cx="4178300" cy="2120900"/>
          </a:xfrm>
          <a:prstGeom prst="rect">
            <a:avLst/>
          </a:prstGeom>
          <a:noFill/>
          <a:ln w="25400">
            <a:solidFill>
              <a:schemeClr val="tx1"/>
            </a:solidFill>
            <a:miter lim="800000"/>
            <a:headEnd/>
            <a:tailEnd/>
          </a:ln>
          <a:effectLst/>
        </p:spPr>
      </p:pic>
      <p:pic>
        <p:nvPicPr>
          <p:cNvPr id="30724" name="Picture 4"/>
          <p:cNvPicPr>
            <a:picLocks noChangeAspect="1" noChangeArrowheads="1"/>
          </p:cNvPicPr>
          <p:nvPr/>
        </p:nvPicPr>
        <p:blipFill>
          <a:blip r:embed="rId4"/>
          <a:srcRect/>
          <a:stretch>
            <a:fillRect/>
          </a:stretch>
        </p:blipFill>
        <p:spPr bwMode="auto">
          <a:xfrm>
            <a:off x="285720" y="3500438"/>
            <a:ext cx="3835400" cy="2641600"/>
          </a:xfrm>
          <a:prstGeom prst="rect">
            <a:avLst/>
          </a:prstGeom>
          <a:noFill/>
          <a:ln w="25400">
            <a:solidFill>
              <a:schemeClr val="tx1"/>
            </a:solidFill>
            <a:miter lim="800000"/>
            <a:headEnd/>
            <a:tailEnd/>
          </a:ln>
          <a:effectLst/>
        </p:spPr>
      </p:pic>
      <p:pic>
        <p:nvPicPr>
          <p:cNvPr id="30725" name="Picture 5"/>
          <p:cNvPicPr>
            <a:picLocks noChangeAspect="1" noChangeArrowheads="1"/>
          </p:cNvPicPr>
          <p:nvPr/>
        </p:nvPicPr>
        <p:blipFill>
          <a:blip r:embed="rId5"/>
          <a:srcRect/>
          <a:stretch>
            <a:fillRect/>
          </a:stretch>
        </p:blipFill>
        <p:spPr bwMode="auto">
          <a:xfrm>
            <a:off x="5000628" y="3714752"/>
            <a:ext cx="3213100" cy="1714500"/>
          </a:xfrm>
          <a:prstGeom prst="rect">
            <a:avLst/>
          </a:prstGeom>
          <a:noFill/>
          <a:ln w="25400">
            <a:solidFill>
              <a:schemeClr val="tx1"/>
            </a:solidFill>
            <a:miter lim="800000"/>
            <a:headEnd/>
            <a:tailEnd/>
          </a:ln>
          <a:effectLst/>
        </p:spPr>
      </p:pic>
      <p:pic>
        <p:nvPicPr>
          <p:cNvPr id="30726" name="Picture 6"/>
          <p:cNvPicPr>
            <a:picLocks noChangeAspect="1" noChangeArrowheads="1"/>
          </p:cNvPicPr>
          <p:nvPr/>
        </p:nvPicPr>
        <p:blipFill>
          <a:blip r:embed="rId6"/>
          <a:srcRect/>
          <a:stretch>
            <a:fillRect/>
          </a:stretch>
        </p:blipFill>
        <p:spPr bwMode="auto">
          <a:xfrm>
            <a:off x="4356100" y="5956300"/>
            <a:ext cx="4787900" cy="901700"/>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checkerboard(across)">
                                      <p:cBhvr>
                                        <p:cTn id="7" dur="500"/>
                                        <p:tgtEl>
                                          <p:spTgt spid="3072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0724"/>
                                        </p:tgtEl>
                                        <p:attrNameLst>
                                          <p:attrName>style.visibility</p:attrName>
                                        </p:attrNameLst>
                                      </p:cBhvr>
                                      <p:to>
                                        <p:strVal val="visible"/>
                                      </p:to>
                                    </p:set>
                                    <p:animEffect transition="in" filter="checkerboard(across)">
                                      <p:cBhvr>
                                        <p:cTn id="12" dur="500"/>
                                        <p:tgtEl>
                                          <p:spTgt spid="3072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0725"/>
                                        </p:tgtEl>
                                        <p:attrNameLst>
                                          <p:attrName>style.visibility</p:attrName>
                                        </p:attrNameLst>
                                      </p:cBhvr>
                                      <p:to>
                                        <p:strVal val="visible"/>
                                      </p:to>
                                    </p:set>
                                    <p:animEffect transition="in" filter="checkerboard(across)">
                                      <p:cBhvr>
                                        <p:cTn id="17" dur="500"/>
                                        <p:tgtEl>
                                          <p:spTgt spid="3072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0726"/>
                                        </p:tgtEl>
                                        <p:attrNameLst>
                                          <p:attrName>style.visibility</p:attrName>
                                        </p:attrNameLst>
                                      </p:cBhvr>
                                      <p:to>
                                        <p:strVal val="visible"/>
                                      </p:to>
                                    </p:set>
                                    <p:animEffect transition="in" filter="checkerboard(across)">
                                      <p:cBhvr>
                                        <p:cTn id="22" dur="5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142976" y="0"/>
            <a:ext cx="7072362" cy="4211713"/>
          </a:xfrm>
          <a:prstGeom prst="rect">
            <a:avLst/>
          </a:prstGeom>
          <a:noFill/>
          <a:ln w="25400">
            <a:solidFill>
              <a:schemeClr val="tx1"/>
            </a:solidFill>
            <a:miter lim="800000"/>
            <a:headEnd/>
            <a:tailEnd/>
          </a:ln>
          <a:effectLst/>
        </p:spPr>
      </p:pic>
      <p:pic>
        <p:nvPicPr>
          <p:cNvPr id="31747" name="Picture 3"/>
          <p:cNvPicPr>
            <a:picLocks noChangeAspect="1" noChangeArrowheads="1"/>
          </p:cNvPicPr>
          <p:nvPr/>
        </p:nvPicPr>
        <p:blipFill>
          <a:blip r:embed="rId3"/>
          <a:srcRect/>
          <a:stretch>
            <a:fillRect/>
          </a:stretch>
        </p:blipFill>
        <p:spPr bwMode="auto">
          <a:xfrm>
            <a:off x="1142976" y="4299595"/>
            <a:ext cx="7072362" cy="2512105"/>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checkerboard(across)">
                                      <p:cBhvr>
                                        <p:cTn id="7"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642910" y="571480"/>
            <a:ext cx="7786742" cy="4279900"/>
          </a:xfrm>
          <a:prstGeom prst="rect">
            <a:avLst/>
          </a:prstGeom>
          <a:noFill/>
          <a:ln w="25400">
            <a:solidFill>
              <a:schemeClr val="tx1"/>
            </a:solidFill>
            <a:miter lim="800000"/>
            <a:headEnd/>
            <a:tailEnd/>
          </a:ln>
          <a:effectLst/>
        </p:spPr>
      </p:pic>
      <p:sp>
        <p:nvSpPr>
          <p:cNvPr id="3" name="TextBox 2"/>
          <p:cNvSpPr txBox="1"/>
          <p:nvPr/>
        </p:nvSpPr>
        <p:spPr>
          <a:xfrm>
            <a:off x="0" y="214290"/>
            <a:ext cx="9144000" cy="338554"/>
          </a:xfrm>
          <a:prstGeom prst="rect">
            <a:avLst/>
          </a:prstGeom>
          <a:noFill/>
        </p:spPr>
        <p:txBody>
          <a:bodyPr wrap="square" rtlCol="0">
            <a:spAutoFit/>
          </a:bodyPr>
          <a:lstStyle/>
          <a:p>
            <a:r>
              <a:rPr lang="tr-TR" sz="1600" b="1" dirty="0" smtClean="0">
                <a:solidFill>
                  <a:srgbClr val="FF0000"/>
                </a:solidFill>
              </a:rPr>
              <a:t>EN KÜÇÜK KARELER YÖNTEMİ İLE TRİGONOMETRİK FONKSİYON YAKLAŞIMI</a:t>
            </a:r>
            <a:endParaRPr lang="en-GB" sz="1600" b="1" dirty="0">
              <a:solidFill>
                <a:srgbClr val="FF0000"/>
              </a:solidFill>
            </a:endParaRPr>
          </a:p>
        </p:txBody>
      </p:sp>
      <p:pic>
        <p:nvPicPr>
          <p:cNvPr id="32771" name="Picture 3"/>
          <p:cNvPicPr>
            <a:picLocks noChangeAspect="1" noChangeArrowheads="1"/>
          </p:cNvPicPr>
          <p:nvPr/>
        </p:nvPicPr>
        <p:blipFill>
          <a:blip r:embed="rId3"/>
          <a:srcRect/>
          <a:stretch>
            <a:fillRect/>
          </a:stretch>
        </p:blipFill>
        <p:spPr bwMode="auto">
          <a:xfrm>
            <a:off x="642910" y="4800600"/>
            <a:ext cx="7786742" cy="2057400"/>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checkerboard(across)">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714348" y="0"/>
            <a:ext cx="7910513" cy="1130300"/>
          </a:xfrm>
          <a:prstGeom prst="rect">
            <a:avLst/>
          </a:prstGeom>
          <a:noFill/>
          <a:ln w="25400">
            <a:solidFill>
              <a:schemeClr val="tx1"/>
            </a:solidFill>
            <a:miter lim="800000"/>
            <a:headEnd/>
            <a:tailEnd/>
          </a:ln>
          <a:effectLst/>
        </p:spPr>
      </p:pic>
      <p:pic>
        <p:nvPicPr>
          <p:cNvPr id="33795" name="Picture 3"/>
          <p:cNvPicPr>
            <a:picLocks noChangeAspect="1" noChangeArrowheads="1"/>
          </p:cNvPicPr>
          <p:nvPr/>
        </p:nvPicPr>
        <p:blipFill>
          <a:blip r:embed="rId3"/>
          <a:srcRect/>
          <a:stretch>
            <a:fillRect/>
          </a:stretch>
        </p:blipFill>
        <p:spPr bwMode="auto">
          <a:xfrm>
            <a:off x="714348" y="1214422"/>
            <a:ext cx="7923213" cy="2159000"/>
          </a:xfrm>
          <a:prstGeom prst="rect">
            <a:avLst/>
          </a:prstGeom>
          <a:noFill/>
          <a:ln w="25400">
            <a:solidFill>
              <a:schemeClr val="tx1"/>
            </a:solidFill>
            <a:miter lim="800000"/>
            <a:headEnd/>
            <a:tailEnd/>
          </a:ln>
          <a:effectLst/>
        </p:spPr>
      </p:pic>
      <p:pic>
        <p:nvPicPr>
          <p:cNvPr id="33796" name="Picture 4"/>
          <p:cNvPicPr>
            <a:picLocks noChangeAspect="1" noChangeArrowheads="1"/>
          </p:cNvPicPr>
          <p:nvPr/>
        </p:nvPicPr>
        <p:blipFill>
          <a:blip r:embed="rId4"/>
          <a:srcRect/>
          <a:stretch>
            <a:fillRect/>
          </a:stretch>
        </p:blipFill>
        <p:spPr bwMode="auto">
          <a:xfrm>
            <a:off x="714348" y="3429000"/>
            <a:ext cx="7910513" cy="1308100"/>
          </a:xfrm>
          <a:prstGeom prst="rect">
            <a:avLst/>
          </a:prstGeom>
          <a:noFill/>
          <a:ln w="25400">
            <a:solidFill>
              <a:schemeClr val="tx1"/>
            </a:solidFill>
            <a:miter lim="800000"/>
            <a:headEnd/>
            <a:tailEnd/>
          </a:ln>
          <a:effectLst/>
        </p:spPr>
      </p:pic>
      <p:pic>
        <p:nvPicPr>
          <p:cNvPr id="33797" name="Picture 5"/>
          <p:cNvPicPr>
            <a:picLocks noChangeAspect="1" noChangeArrowheads="1"/>
          </p:cNvPicPr>
          <p:nvPr/>
        </p:nvPicPr>
        <p:blipFill>
          <a:blip r:embed="rId5"/>
          <a:srcRect/>
          <a:stretch>
            <a:fillRect/>
          </a:stretch>
        </p:blipFill>
        <p:spPr bwMode="auto">
          <a:xfrm>
            <a:off x="714348" y="4829375"/>
            <a:ext cx="7885113" cy="1993900"/>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checkerboard(across)">
                                      <p:cBhvr>
                                        <p:cTn id="7" dur="500"/>
                                        <p:tgtEl>
                                          <p:spTgt spid="3379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3796"/>
                                        </p:tgtEl>
                                        <p:attrNameLst>
                                          <p:attrName>style.visibility</p:attrName>
                                        </p:attrNameLst>
                                      </p:cBhvr>
                                      <p:to>
                                        <p:strVal val="visible"/>
                                      </p:to>
                                    </p:set>
                                    <p:animEffect transition="in" filter="checkerboard(across)">
                                      <p:cBhvr>
                                        <p:cTn id="12" dur="500"/>
                                        <p:tgtEl>
                                          <p:spTgt spid="3379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3797"/>
                                        </p:tgtEl>
                                        <p:attrNameLst>
                                          <p:attrName>style.visibility</p:attrName>
                                        </p:attrNameLst>
                                      </p:cBhvr>
                                      <p:to>
                                        <p:strVal val="visible"/>
                                      </p:to>
                                    </p:set>
                                    <p:animEffect transition="in" filter="checkerboard(across)">
                                      <p:cBhvr>
                                        <p:cTn id="17"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472" y="1000108"/>
            <a:ext cx="8001056" cy="923330"/>
          </a:xfrm>
          <a:prstGeom prst="rect">
            <a:avLst/>
          </a:prstGeom>
          <a:noFill/>
        </p:spPr>
        <p:txBody>
          <a:bodyPr wrap="square" rtlCol="0">
            <a:spAutoFit/>
          </a:bodyPr>
          <a:lstStyle/>
          <a:p>
            <a:pPr algn="just">
              <a:buFont typeface="Wingdings" pitchFamily="2" charset="2"/>
              <a:buChar char="Ø"/>
            </a:pPr>
            <a:r>
              <a:rPr lang="tr-TR" dirty="0" smtClean="0"/>
              <a:t> Enterpolasyon, ayrık noktalarda değerleri bilinen bir fonksiyonun, bu noktalardan geçen bir polinom veya başka bir fonksiyon ile yaklaşık olarak hesaplanabilme işlemidir.</a:t>
            </a:r>
            <a:endParaRPr lang="en-GB" dirty="0"/>
          </a:p>
        </p:txBody>
      </p:sp>
      <p:sp>
        <p:nvSpPr>
          <p:cNvPr id="4" name="TextBox 3"/>
          <p:cNvSpPr txBox="1"/>
          <p:nvPr/>
        </p:nvSpPr>
        <p:spPr>
          <a:xfrm>
            <a:off x="0" y="500042"/>
            <a:ext cx="9144000" cy="369332"/>
          </a:xfrm>
          <a:prstGeom prst="rect">
            <a:avLst/>
          </a:prstGeom>
          <a:noFill/>
        </p:spPr>
        <p:txBody>
          <a:bodyPr wrap="square" rtlCol="0">
            <a:spAutoFit/>
          </a:bodyPr>
          <a:lstStyle/>
          <a:p>
            <a:pPr algn="ctr"/>
            <a:r>
              <a:rPr lang="tr-TR" b="1" dirty="0" smtClean="0">
                <a:solidFill>
                  <a:srgbClr val="FF0000"/>
                </a:solidFill>
              </a:rPr>
              <a:t>SAYISAL YAKLAŞIM YÖNTEMLERİ - REGRESYON</a:t>
            </a:r>
            <a:endParaRPr lang="en-GB" b="1" dirty="0">
              <a:solidFill>
                <a:srgbClr val="FF0000"/>
              </a:solidFill>
            </a:endParaRPr>
          </a:p>
        </p:txBody>
      </p:sp>
      <p:sp>
        <p:nvSpPr>
          <p:cNvPr id="5" name="TextBox 4"/>
          <p:cNvSpPr txBox="1"/>
          <p:nvPr/>
        </p:nvSpPr>
        <p:spPr>
          <a:xfrm>
            <a:off x="571472" y="2000240"/>
            <a:ext cx="7929618" cy="646331"/>
          </a:xfrm>
          <a:prstGeom prst="rect">
            <a:avLst/>
          </a:prstGeom>
          <a:noFill/>
        </p:spPr>
        <p:txBody>
          <a:bodyPr wrap="square" rtlCol="0">
            <a:spAutoFit/>
          </a:bodyPr>
          <a:lstStyle/>
          <a:p>
            <a:pPr>
              <a:buFont typeface="Wingdings" pitchFamily="2" charset="2"/>
              <a:buChar char="Ø"/>
            </a:pPr>
            <a:r>
              <a:rPr lang="tr-TR" dirty="0" smtClean="0"/>
              <a:t> Enterpolasyon işlemi sırasında polinomlar için alınan nokta sayısı, kullanılan polinomun üssünden bir fazla olmalıdır.</a:t>
            </a:r>
            <a:endParaRPr lang="en-GB" dirty="0"/>
          </a:p>
        </p:txBody>
      </p:sp>
      <p:sp>
        <p:nvSpPr>
          <p:cNvPr id="6" name="TextBox 5"/>
          <p:cNvSpPr txBox="1"/>
          <p:nvPr/>
        </p:nvSpPr>
        <p:spPr>
          <a:xfrm>
            <a:off x="573460" y="2731453"/>
            <a:ext cx="7858180" cy="646331"/>
          </a:xfrm>
          <a:prstGeom prst="rect">
            <a:avLst/>
          </a:prstGeom>
          <a:noFill/>
        </p:spPr>
        <p:txBody>
          <a:bodyPr wrap="square" rtlCol="0">
            <a:spAutoFit/>
          </a:bodyPr>
          <a:lstStyle/>
          <a:p>
            <a:pPr>
              <a:buFont typeface="Wingdings" pitchFamily="2" charset="2"/>
              <a:buChar char="Ø"/>
              <a:tabLst>
                <a:tab pos="0" algn="l"/>
              </a:tabLst>
            </a:pPr>
            <a:r>
              <a:rPr lang="tr-TR" dirty="0" smtClean="0"/>
              <a:t>Çok sayıda değerin bilindiği bazı problemlerde ise, bu değerlerin tümünün kullanılması iyi bir çözüm için gereklidir.             </a:t>
            </a:r>
            <a:endParaRPr lang="en-GB" dirty="0"/>
          </a:p>
        </p:txBody>
      </p:sp>
      <p:sp>
        <p:nvSpPr>
          <p:cNvPr id="7" name="TextBox 6"/>
          <p:cNvSpPr txBox="1"/>
          <p:nvPr/>
        </p:nvSpPr>
        <p:spPr>
          <a:xfrm>
            <a:off x="571472" y="3357562"/>
            <a:ext cx="7858180" cy="1200329"/>
          </a:xfrm>
          <a:prstGeom prst="rect">
            <a:avLst/>
          </a:prstGeom>
          <a:noFill/>
        </p:spPr>
        <p:txBody>
          <a:bodyPr wrap="square" rtlCol="0">
            <a:spAutoFit/>
          </a:bodyPr>
          <a:lstStyle/>
          <a:p>
            <a:pPr>
              <a:buFont typeface="Wingdings" pitchFamily="2" charset="2"/>
              <a:buChar char="Ø"/>
            </a:pPr>
            <a:r>
              <a:rPr lang="tr-TR" dirty="0" smtClean="0"/>
              <a:t> Bir diğer nokta ise yaklaşık olarak kullanılan enterpolasyon fonksiyonu F(x), verilen bir f(x) fonksiyonunu ancak belli bir aralıkta tanımlar. Bazı hallerde gerçek fonksiyon ile enterpolasyon fonksiyonu verilen aralık dışında birbirlerinden çok farklı olabilir.</a:t>
            </a:r>
            <a:endParaRPr lang="en-GB" dirty="0"/>
          </a:p>
        </p:txBody>
      </p:sp>
      <p:sp>
        <p:nvSpPr>
          <p:cNvPr id="8" name="TextBox 7"/>
          <p:cNvSpPr txBox="1"/>
          <p:nvPr/>
        </p:nvSpPr>
        <p:spPr>
          <a:xfrm>
            <a:off x="571472" y="4643446"/>
            <a:ext cx="7858180" cy="923330"/>
          </a:xfrm>
          <a:prstGeom prst="rect">
            <a:avLst/>
          </a:prstGeom>
          <a:noFill/>
        </p:spPr>
        <p:txBody>
          <a:bodyPr wrap="square" rtlCol="0">
            <a:spAutoFit/>
          </a:bodyPr>
          <a:lstStyle/>
          <a:p>
            <a:pPr>
              <a:buFont typeface="Wingdings" pitchFamily="2" charset="2"/>
              <a:buChar char="Ø"/>
            </a:pPr>
            <a:r>
              <a:rPr lang="tr-TR" dirty="0" smtClean="0"/>
              <a:t> Enterpolasyon yapılabilmesi için çizilmiş eğri, gerçek f(x) fonksiyonunun değişimine çok yakın olmalıdır. Aksi taktirde arada bir fark meydana gelir ve  </a:t>
            </a:r>
            <a:r>
              <a:rPr lang="tr-TR" b="1" dirty="0" smtClean="0"/>
              <a:t>yi</a:t>
            </a:r>
            <a:r>
              <a:rPr lang="tr-TR" dirty="0" smtClean="0"/>
              <a:t> değerleri için</a:t>
            </a:r>
          </a:p>
        </p:txBody>
      </p:sp>
      <p:sp>
        <p:nvSpPr>
          <p:cNvPr id="9" name="Rectangle 8"/>
          <p:cNvSpPr/>
          <p:nvPr/>
        </p:nvSpPr>
        <p:spPr>
          <a:xfrm>
            <a:off x="3357554" y="5357826"/>
            <a:ext cx="1503938" cy="400110"/>
          </a:xfrm>
          <a:prstGeom prst="rect">
            <a:avLst/>
          </a:prstGeom>
        </p:spPr>
        <p:txBody>
          <a:bodyPr wrap="none">
            <a:spAutoFit/>
          </a:bodyPr>
          <a:lstStyle/>
          <a:p>
            <a:r>
              <a:rPr lang="tr-TR" sz="2000" b="1" dirty="0" smtClean="0"/>
              <a:t>yi = F(xi) + Ɛi</a:t>
            </a:r>
            <a:endParaRPr lang="en-GB" sz="2000" b="1" dirty="0"/>
          </a:p>
        </p:txBody>
      </p:sp>
      <p:sp>
        <p:nvSpPr>
          <p:cNvPr id="10" name="TextBox 9"/>
          <p:cNvSpPr txBox="1"/>
          <p:nvPr/>
        </p:nvSpPr>
        <p:spPr>
          <a:xfrm>
            <a:off x="642910" y="5857892"/>
            <a:ext cx="7858180" cy="923330"/>
          </a:xfrm>
          <a:prstGeom prst="rect">
            <a:avLst/>
          </a:prstGeom>
          <a:noFill/>
        </p:spPr>
        <p:txBody>
          <a:bodyPr wrap="square" rtlCol="0">
            <a:spAutoFit/>
          </a:bodyPr>
          <a:lstStyle/>
          <a:p>
            <a:r>
              <a:rPr lang="tr-TR" dirty="0" smtClean="0"/>
              <a:t>Eşitliği geçerli olur. </a:t>
            </a:r>
            <a:r>
              <a:rPr lang="tr-TR" b="1" dirty="0" smtClean="0"/>
              <a:t>Ɛi , </a:t>
            </a:r>
            <a:r>
              <a:rPr lang="tr-TR" dirty="0" smtClean="0"/>
              <a:t>i.’inci ölçmedeki toplam hatayı gösterir.  Xi ‘lerin tespitinde de hata yapılmış ise çözüm gittikçe zorlaşır.</a:t>
            </a:r>
            <a:endParaRPr lang="en-GB" b="1" dirty="0" smtClean="0"/>
          </a:p>
          <a:p>
            <a:r>
              <a:rPr lang="tr-TR"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across)">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heckerboard(across)">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heckerboard(across)">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4"/>
          <p:cNvPicPr>
            <a:picLocks noChangeAspect="1" noChangeArrowheads="1"/>
          </p:cNvPicPr>
          <p:nvPr/>
        </p:nvPicPr>
        <p:blipFill>
          <a:blip r:embed="rId2"/>
          <a:srcRect/>
          <a:stretch>
            <a:fillRect/>
          </a:stretch>
        </p:blipFill>
        <p:spPr bwMode="auto">
          <a:xfrm>
            <a:off x="357158" y="142852"/>
            <a:ext cx="8501090" cy="6541777"/>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357158" y="857232"/>
            <a:ext cx="8480362" cy="5072098"/>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357158" y="785794"/>
            <a:ext cx="8595454" cy="5357850"/>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357158" y="642918"/>
            <a:ext cx="8416107" cy="5643602"/>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0" y="571479"/>
            <a:ext cx="9144000" cy="3540327"/>
          </a:xfrm>
          <a:prstGeom prst="rect">
            <a:avLst/>
          </a:prstGeom>
          <a:noFill/>
          <a:ln w="9525">
            <a:noFill/>
            <a:miter lim="800000"/>
            <a:headEnd/>
            <a:tailEnd/>
          </a:ln>
          <a:effectLst/>
        </p:spPr>
      </p:pic>
      <p:sp>
        <p:nvSpPr>
          <p:cNvPr id="3" name="TextBox 2"/>
          <p:cNvSpPr txBox="1"/>
          <p:nvPr/>
        </p:nvSpPr>
        <p:spPr>
          <a:xfrm>
            <a:off x="0" y="214290"/>
            <a:ext cx="9144000" cy="369332"/>
          </a:xfrm>
          <a:prstGeom prst="rect">
            <a:avLst/>
          </a:prstGeom>
          <a:noFill/>
        </p:spPr>
        <p:txBody>
          <a:bodyPr wrap="square" rtlCol="0">
            <a:spAutoFit/>
          </a:bodyPr>
          <a:lstStyle/>
          <a:p>
            <a:pPr algn="ctr"/>
            <a:r>
              <a:rPr lang="tr-TR" b="1" dirty="0" smtClean="0">
                <a:solidFill>
                  <a:srgbClr val="FF0000"/>
                </a:solidFill>
              </a:rPr>
              <a:t>ÇOKLU REGRESYON</a:t>
            </a:r>
            <a:endParaRPr lang="en-GB" b="1" dirty="0">
              <a:solidFill>
                <a:srgbClr val="FF0000"/>
              </a:solidFill>
            </a:endParaRPr>
          </a:p>
        </p:txBody>
      </p:sp>
      <p:pic>
        <p:nvPicPr>
          <p:cNvPr id="38915" name="Picture 3"/>
          <p:cNvPicPr>
            <a:picLocks noChangeAspect="1" noChangeArrowheads="1"/>
          </p:cNvPicPr>
          <p:nvPr/>
        </p:nvPicPr>
        <p:blipFill>
          <a:blip r:embed="rId3"/>
          <a:srcRect/>
          <a:stretch>
            <a:fillRect/>
          </a:stretch>
        </p:blipFill>
        <p:spPr bwMode="auto">
          <a:xfrm>
            <a:off x="0" y="4214818"/>
            <a:ext cx="9144000" cy="207994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checkerboard(across)">
                                      <p:cBhvr>
                                        <p:cTn id="7" dur="5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214282" y="1857364"/>
            <a:ext cx="8715436" cy="4457016"/>
          </a:xfrm>
          <a:prstGeom prst="rect">
            <a:avLst/>
          </a:prstGeom>
          <a:noFill/>
          <a:ln w="25400">
            <a:solidFill>
              <a:schemeClr val="tx1"/>
            </a:solid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142844" y="428604"/>
            <a:ext cx="8820150" cy="885825"/>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srcRect/>
          <a:stretch>
            <a:fillRect/>
          </a:stretch>
        </p:blipFill>
        <p:spPr bwMode="auto">
          <a:xfrm>
            <a:off x="0" y="500042"/>
            <a:ext cx="9144000" cy="5712388"/>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srcRect/>
          <a:stretch>
            <a:fillRect/>
          </a:stretch>
        </p:blipFill>
        <p:spPr bwMode="auto">
          <a:xfrm>
            <a:off x="3071802" y="3834478"/>
            <a:ext cx="2052640" cy="1149719"/>
          </a:xfrm>
          <a:prstGeom prst="rect">
            <a:avLst/>
          </a:prstGeom>
          <a:noFill/>
          <a:ln w="25400">
            <a:solidFill>
              <a:schemeClr val="tx1"/>
            </a:solidFill>
            <a:miter lim="800000"/>
            <a:headEnd/>
            <a:tailEnd/>
          </a:ln>
          <a:effectLst/>
        </p:spPr>
      </p:pic>
      <p:pic>
        <p:nvPicPr>
          <p:cNvPr id="41986" name="Picture 2"/>
          <p:cNvPicPr>
            <a:picLocks noChangeAspect="1" noChangeArrowheads="1"/>
          </p:cNvPicPr>
          <p:nvPr/>
        </p:nvPicPr>
        <p:blipFill>
          <a:blip r:embed="rId3"/>
          <a:srcRect/>
          <a:stretch>
            <a:fillRect/>
          </a:stretch>
        </p:blipFill>
        <p:spPr bwMode="auto">
          <a:xfrm>
            <a:off x="857224" y="-34725"/>
            <a:ext cx="7542213" cy="3911600"/>
          </a:xfrm>
          <a:prstGeom prst="rect">
            <a:avLst/>
          </a:prstGeom>
          <a:noFill/>
          <a:ln w="25400">
            <a:solidFill>
              <a:schemeClr val="tx1"/>
            </a:solidFill>
            <a:miter lim="800000"/>
            <a:headEnd/>
            <a:tailEnd/>
          </a:ln>
          <a:effectLst/>
        </p:spPr>
      </p:pic>
      <p:pic>
        <p:nvPicPr>
          <p:cNvPr id="41988" name="Picture 4"/>
          <p:cNvPicPr>
            <a:picLocks noChangeAspect="1" noChangeArrowheads="1"/>
          </p:cNvPicPr>
          <p:nvPr/>
        </p:nvPicPr>
        <p:blipFill>
          <a:blip r:embed="rId4"/>
          <a:srcRect/>
          <a:stretch>
            <a:fillRect/>
          </a:stretch>
        </p:blipFill>
        <p:spPr bwMode="auto">
          <a:xfrm>
            <a:off x="0" y="4572007"/>
            <a:ext cx="9144000" cy="2317381"/>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1142984"/>
            <a:ext cx="9144000" cy="1638300"/>
          </a:xfrm>
          <a:prstGeom prst="rect">
            <a:avLst/>
          </a:prstGeom>
          <a:noFill/>
          <a:ln w="25400">
            <a:solidFill>
              <a:schemeClr val="tx1"/>
            </a:solidFill>
            <a:miter lim="800000"/>
            <a:headEnd/>
            <a:tailEnd/>
          </a:ln>
          <a:effectLst/>
        </p:spPr>
      </p:pic>
      <p:sp>
        <p:nvSpPr>
          <p:cNvPr id="3" name="TextBox 2"/>
          <p:cNvSpPr txBox="1"/>
          <p:nvPr/>
        </p:nvSpPr>
        <p:spPr>
          <a:xfrm>
            <a:off x="0" y="500042"/>
            <a:ext cx="9144000" cy="369332"/>
          </a:xfrm>
          <a:prstGeom prst="rect">
            <a:avLst/>
          </a:prstGeom>
          <a:noFill/>
        </p:spPr>
        <p:txBody>
          <a:bodyPr wrap="square" rtlCol="0">
            <a:spAutoFit/>
          </a:bodyPr>
          <a:lstStyle/>
          <a:p>
            <a:pPr algn="ctr"/>
            <a:r>
              <a:rPr lang="tr-TR" b="1" dirty="0" smtClean="0">
                <a:solidFill>
                  <a:srgbClr val="FF0000"/>
                </a:solidFill>
              </a:rPr>
              <a:t>EN KÜÇÜK KARELER YAKLAŞIMI</a:t>
            </a:r>
            <a:endParaRPr lang="en-GB" b="1" dirty="0">
              <a:solidFill>
                <a:srgbClr val="FF0000"/>
              </a:solidFill>
            </a:endParaRPr>
          </a:p>
        </p:txBody>
      </p:sp>
      <p:pic>
        <p:nvPicPr>
          <p:cNvPr id="2051" name="Picture 3"/>
          <p:cNvPicPr>
            <a:picLocks noChangeAspect="1" noChangeArrowheads="1"/>
          </p:cNvPicPr>
          <p:nvPr/>
        </p:nvPicPr>
        <p:blipFill>
          <a:blip r:embed="rId3"/>
          <a:srcRect/>
          <a:stretch>
            <a:fillRect/>
          </a:stretch>
        </p:blipFill>
        <p:spPr bwMode="auto">
          <a:xfrm>
            <a:off x="2214546" y="3214686"/>
            <a:ext cx="4572032" cy="3145420"/>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checkerboard(across)">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857232"/>
            <a:ext cx="9160412" cy="5072074"/>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857232"/>
            <a:ext cx="9135172" cy="4929198"/>
            <a:chOff x="0" y="857232"/>
            <a:chExt cx="9135172" cy="4929198"/>
          </a:xfrm>
        </p:grpSpPr>
        <p:pic>
          <p:nvPicPr>
            <p:cNvPr id="4098" name="Picture 2"/>
            <p:cNvPicPr>
              <a:picLocks noChangeAspect="1" noChangeArrowheads="1"/>
            </p:cNvPicPr>
            <p:nvPr/>
          </p:nvPicPr>
          <p:blipFill>
            <a:blip r:embed="rId2"/>
            <a:srcRect/>
            <a:stretch>
              <a:fillRect/>
            </a:stretch>
          </p:blipFill>
          <p:spPr bwMode="auto">
            <a:xfrm>
              <a:off x="0" y="857232"/>
              <a:ext cx="9135172" cy="4929198"/>
            </a:xfrm>
            <a:prstGeom prst="rect">
              <a:avLst/>
            </a:prstGeom>
            <a:noFill/>
            <a:ln w="25400">
              <a:solidFill>
                <a:schemeClr val="tx1"/>
              </a:solidFill>
              <a:miter lim="800000"/>
              <a:headEnd/>
              <a:tailEnd/>
            </a:ln>
            <a:effectLst/>
          </p:spPr>
        </p:pic>
        <p:sp>
          <p:nvSpPr>
            <p:cNvPr id="3" name="TextBox 2"/>
            <p:cNvSpPr txBox="1"/>
            <p:nvPr/>
          </p:nvSpPr>
          <p:spPr>
            <a:xfrm>
              <a:off x="857224" y="2928934"/>
              <a:ext cx="357190" cy="646331"/>
            </a:xfrm>
            <a:prstGeom prst="rect">
              <a:avLst/>
            </a:prstGeom>
            <a:solidFill>
              <a:schemeClr val="bg1">
                <a:lumMod val="75000"/>
              </a:schemeClr>
            </a:solidFill>
            <a:ln w="25400">
              <a:solidFill>
                <a:schemeClr val="tx1"/>
              </a:solidFill>
            </a:ln>
          </p:spPr>
          <p:txBody>
            <a:bodyPr wrap="square" rtlCol="0">
              <a:spAutoFit/>
            </a:bodyPr>
            <a:lstStyle/>
            <a:p>
              <a:r>
                <a:rPr lang="tr-TR" dirty="0" smtClean="0"/>
                <a:t>A</a:t>
              </a:r>
            </a:p>
            <a:p>
              <a:endParaRPr lang="en-GB" dirty="0"/>
            </a:p>
          </p:txBody>
        </p:sp>
        <p:sp>
          <p:nvSpPr>
            <p:cNvPr id="4" name="TextBox 3"/>
            <p:cNvSpPr txBox="1"/>
            <p:nvPr/>
          </p:nvSpPr>
          <p:spPr>
            <a:xfrm>
              <a:off x="1928794" y="2928934"/>
              <a:ext cx="357190" cy="646331"/>
            </a:xfrm>
            <a:prstGeom prst="rect">
              <a:avLst/>
            </a:prstGeom>
            <a:solidFill>
              <a:schemeClr val="bg1">
                <a:lumMod val="75000"/>
              </a:schemeClr>
            </a:solidFill>
            <a:ln w="25400">
              <a:solidFill>
                <a:schemeClr val="tx1"/>
              </a:solidFill>
            </a:ln>
          </p:spPr>
          <p:txBody>
            <a:bodyPr wrap="square" rtlCol="0">
              <a:spAutoFit/>
            </a:bodyPr>
            <a:lstStyle/>
            <a:p>
              <a:r>
                <a:rPr lang="tr-TR" dirty="0" smtClean="0"/>
                <a:t>B</a:t>
              </a:r>
              <a:endParaRPr lang="tr-TR" dirty="0" smtClean="0"/>
            </a:p>
            <a:p>
              <a:endParaRPr lang="en-GB" dirty="0"/>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0" y="1000107"/>
            <a:ext cx="9144000" cy="2489757"/>
          </a:xfrm>
          <a:prstGeom prst="rect">
            <a:avLst/>
          </a:prstGeom>
          <a:noFill/>
          <a:ln w="25400">
            <a:solidFill>
              <a:schemeClr val="tx1"/>
            </a:solidFill>
            <a:miter lim="800000"/>
            <a:headEnd/>
            <a:tailEnd/>
          </a:ln>
          <a:effectLst/>
        </p:spPr>
      </p:pic>
      <p:grpSp>
        <p:nvGrpSpPr>
          <p:cNvPr id="7" name="Group 6"/>
          <p:cNvGrpSpPr/>
          <p:nvPr/>
        </p:nvGrpSpPr>
        <p:grpSpPr>
          <a:xfrm>
            <a:off x="607463" y="142852"/>
            <a:ext cx="2476562" cy="714380"/>
            <a:chOff x="607463" y="142852"/>
            <a:chExt cx="2476562" cy="714380"/>
          </a:xfrm>
        </p:grpSpPr>
        <p:pic>
          <p:nvPicPr>
            <p:cNvPr id="5123" name="Picture 3"/>
            <p:cNvPicPr>
              <a:picLocks noChangeAspect="1" noChangeArrowheads="1"/>
            </p:cNvPicPr>
            <p:nvPr/>
          </p:nvPicPr>
          <p:blipFill>
            <a:blip r:embed="rId4"/>
            <a:srcRect/>
            <a:stretch>
              <a:fillRect/>
            </a:stretch>
          </p:blipFill>
          <p:spPr bwMode="auto">
            <a:xfrm>
              <a:off x="988525" y="142852"/>
              <a:ext cx="2095500" cy="714380"/>
            </a:xfrm>
            <a:prstGeom prst="rect">
              <a:avLst/>
            </a:prstGeom>
            <a:noFill/>
            <a:ln w="25400">
              <a:solidFill>
                <a:schemeClr val="tx1"/>
              </a:solidFill>
              <a:miter lim="800000"/>
              <a:headEnd/>
              <a:tailEnd/>
            </a:ln>
            <a:effectLst/>
          </p:spPr>
        </p:pic>
        <p:pic>
          <p:nvPicPr>
            <p:cNvPr id="5124" name="Picture 4"/>
            <p:cNvPicPr>
              <a:picLocks noChangeAspect="1" noChangeArrowheads="1"/>
            </p:cNvPicPr>
            <p:nvPr/>
          </p:nvPicPr>
          <p:blipFill>
            <a:blip r:embed="rId5"/>
            <a:srcRect/>
            <a:stretch>
              <a:fillRect/>
            </a:stretch>
          </p:blipFill>
          <p:spPr bwMode="auto">
            <a:xfrm>
              <a:off x="607463" y="142852"/>
              <a:ext cx="371475" cy="714380"/>
            </a:xfrm>
            <a:prstGeom prst="rect">
              <a:avLst/>
            </a:prstGeom>
            <a:noFill/>
            <a:ln w="25400">
              <a:solidFill>
                <a:schemeClr val="tx1"/>
              </a:solidFill>
              <a:miter lim="800000"/>
              <a:headEnd/>
              <a:tailEnd/>
            </a:ln>
            <a:effectLst/>
          </p:spPr>
        </p:pic>
      </p:grpSp>
      <p:pic>
        <p:nvPicPr>
          <p:cNvPr id="5125" name="Picture 5"/>
          <p:cNvPicPr>
            <a:picLocks noChangeAspect="1" noChangeArrowheads="1"/>
          </p:cNvPicPr>
          <p:nvPr/>
        </p:nvPicPr>
        <p:blipFill>
          <a:blip r:embed="rId6"/>
          <a:srcRect/>
          <a:stretch>
            <a:fillRect/>
          </a:stretch>
        </p:blipFill>
        <p:spPr bwMode="auto">
          <a:xfrm>
            <a:off x="0" y="3714752"/>
            <a:ext cx="9144000" cy="2799145"/>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checkerboard(across)">
                                      <p:cBhvr>
                                        <p:cTn id="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a:stretch>
            <a:fillRect/>
          </a:stretch>
        </p:blipFill>
        <p:spPr bwMode="auto">
          <a:xfrm>
            <a:off x="0" y="714356"/>
            <a:ext cx="9144000" cy="2799145"/>
          </a:xfrm>
          <a:prstGeom prst="rect">
            <a:avLst/>
          </a:prstGeom>
          <a:noFill/>
          <a:ln w="25400">
            <a:solidFill>
              <a:schemeClr val="tx1"/>
            </a:solidFill>
            <a:miter lim="800000"/>
            <a:headEnd/>
            <a:tailEnd/>
          </a:ln>
          <a:effectLst/>
        </p:spPr>
      </p:pic>
      <p:pic>
        <p:nvPicPr>
          <p:cNvPr id="6146" name="Picture 2"/>
          <p:cNvPicPr>
            <a:picLocks noChangeAspect="1" noChangeArrowheads="1"/>
          </p:cNvPicPr>
          <p:nvPr/>
        </p:nvPicPr>
        <p:blipFill>
          <a:blip r:embed="rId3"/>
          <a:srcRect/>
          <a:stretch>
            <a:fillRect/>
          </a:stretch>
        </p:blipFill>
        <p:spPr bwMode="auto">
          <a:xfrm>
            <a:off x="0" y="4143380"/>
            <a:ext cx="9144000" cy="1379378"/>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checkerboard(across)">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67175" y="-1"/>
            <a:ext cx="7929586" cy="4856397"/>
            <a:chOff x="0" y="-1"/>
            <a:chExt cx="7929586" cy="4856397"/>
          </a:xfrm>
        </p:grpSpPr>
        <p:pic>
          <p:nvPicPr>
            <p:cNvPr id="7172" name="Picture 4"/>
            <p:cNvPicPr>
              <a:picLocks noChangeAspect="1" noChangeArrowheads="1"/>
            </p:cNvPicPr>
            <p:nvPr/>
          </p:nvPicPr>
          <p:blipFill>
            <a:blip r:embed="rId2"/>
            <a:srcRect/>
            <a:stretch>
              <a:fillRect/>
            </a:stretch>
          </p:blipFill>
          <p:spPr bwMode="auto">
            <a:xfrm>
              <a:off x="0" y="-1"/>
              <a:ext cx="7929586" cy="4856397"/>
            </a:xfrm>
            <a:prstGeom prst="rect">
              <a:avLst/>
            </a:prstGeom>
            <a:noFill/>
            <a:ln w="25400">
              <a:solidFill>
                <a:schemeClr val="tx1"/>
              </a:solid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4714876" y="2857496"/>
              <a:ext cx="3171847" cy="857256"/>
            </a:xfrm>
            <a:prstGeom prst="rect">
              <a:avLst/>
            </a:prstGeom>
            <a:noFill/>
            <a:ln w="25400">
              <a:solidFill>
                <a:schemeClr val="tx1"/>
              </a:solidFill>
              <a:miter lim="800000"/>
              <a:headEnd/>
              <a:tailEnd/>
            </a:ln>
            <a:effectLst/>
          </p:spPr>
        </p:pic>
      </p:grpSp>
      <p:pic>
        <p:nvPicPr>
          <p:cNvPr id="7173" name="Picture 5"/>
          <p:cNvPicPr>
            <a:picLocks noChangeAspect="1" noChangeArrowheads="1"/>
          </p:cNvPicPr>
          <p:nvPr/>
        </p:nvPicPr>
        <p:blipFill>
          <a:blip r:embed="rId4"/>
          <a:srcRect/>
          <a:stretch>
            <a:fillRect/>
          </a:stretch>
        </p:blipFill>
        <p:spPr bwMode="auto">
          <a:xfrm>
            <a:off x="567176" y="4826000"/>
            <a:ext cx="7929585" cy="2032000"/>
          </a:xfrm>
          <a:prstGeom prst="rect">
            <a:avLst/>
          </a:prstGeom>
          <a:noFill/>
          <a:ln w="25400">
            <a:solidFill>
              <a:schemeClr val="tx1"/>
            </a:solid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500165" y="0"/>
            <a:ext cx="6508417" cy="6858000"/>
          </a:xfrm>
          <a:prstGeom prst="rect">
            <a:avLst/>
          </a:prstGeom>
          <a:noFill/>
          <a:ln w="25400">
            <a:solidFill>
              <a:schemeClr val="tx1"/>
            </a:solid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701</TotalTime>
  <Words>227</Words>
  <Application>Microsoft Office PowerPoint</Application>
  <PresentationFormat>On-screen Show (4:3)</PresentationFormat>
  <Paragraphs>20</Paragraphs>
  <Slides>27</Slides>
  <Notes>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homeuser</dc:creator>
  <cp:lastModifiedBy>homeuser</cp:lastModifiedBy>
  <cp:revision>68</cp:revision>
  <dcterms:created xsi:type="dcterms:W3CDTF">2020-03-29T08:17:49Z</dcterms:created>
  <dcterms:modified xsi:type="dcterms:W3CDTF">2020-04-06T14:55:18Z</dcterms:modified>
</cp:coreProperties>
</file>